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8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1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4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8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5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2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302C177-998A-497F-866C-57811DCB204D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3F563E9-DE45-4541-8563-5C0F2F91D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7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sv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F993-E6E6-F664-FBE6-D831FB69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 7: </a:t>
            </a:r>
            <a:br>
              <a:rPr lang="en-US" dirty="0"/>
            </a:br>
            <a:r>
              <a:rPr lang="en-US" dirty="0"/>
              <a:t>Tuberculosis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85878-0CB4-4AF2-B2CF-60D7199EC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Wil Jones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A1F827B6-0DEE-CA3C-6528-73D025FDD1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155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47"/>
    </mc:Choice>
    <mc:Fallback>
      <p:transition spd="slow" advTm="17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32BE-EBC9-BF56-3D3E-451D2EB53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14AAA0-1A5B-57AE-E28B-EA557A44727D}"/>
              </a:ext>
            </a:extLst>
          </p:cNvPr>
          <p:cNvSpPr txBox="1"/>
          <p:nvPr/>
        </p:nvSpPr>
        <p:spPr>
          <a:xfrm>
            <a:off x="594405" y="483680"/>
            <a:ext cx="11003189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</a:rPr>
              <a:t>How should we precede after filtering through this data?</a:t>
            </a:r>
            <a:endParaRPr lang="en-US" sz="2800" dirty="0">
              <a:latin typeface="Trebuchet MS" panose="020B06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After reviewing the data from the World Health Organization’s TB reports, we discovered that much of it is </a:t>
            </a:r>
            <a:r>
              <a:rPr lang="en-US" b="1" dirty="0"/>
              <a:t>fragmented, inconsistently labeled, and littered with missing values</a:t>
            </a:r>
            <a:r>
              <a:rPr lang="en-US" dirty="0"/>
              <a:t>. These problems hinder robust analysis and can lead to misleading conclusions if left unaddressed. Therefore, a thorough cleaning and normalization process is essential to ensure the data is accurate, consistent, and ready for deeper insights.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/>
              <a:t>Python</a:t>
            </a:r>
            <a:r>
              <a:rPr lang="en-US" dirty="0"/>
              <a:t> serves as an </a:t>
            </a:r>
            <a:r>
              <a:rPr lang="en-US" b="1" dirty="0"/>
              <a:t>excellent tool for managing and cleaning messy data</a:t>
            </a:r>
            <a:r>
              <a:rPr lang="en-US" dirty="0"/>
              <a:t> before transferring it to a </a:t>
            </a:r>
            <a:r>
              <a:rPr lang="en-US" b="1" dirty="0"/>
              <a:t>MySQL database</a:t>
            </a:r>
            <a:r>
              <a:rPr lang="en-US" dirty="0"/>
              <a:t>. Using libraries like </a:t>
            </a:r>
            <a:r>
              <a:rPr lang="en-US" b="1" dirty="0"/>
              <a:t>Pandas</a:t>
            </a:r>
            <a:r>
              <a:rPr lang="en-US" dirty="0"/>
              <a:t>, analysts can efficiently address missing values, standardize column names, and ensure consistent formats across multiple files. The data can then be </a:t>
            </a:r>
            <a:r>
              <a:rPr lang="en-US" b="1" dirty="0"/>
              <a:t>normalized</a:t>
            </a:r>
            <a:r>
              <a:rPr lang="en-US" dirty="0"/>
              <a:t> (reshaped) for easier querying by transforming wide datasets into a tidy, long format. Once cleaned, Python’s MySQL connectors or </a:t>
            </a:r>
            <a:r>
              <a:rPr lang="en-US" b="1" dirty="0" err="1"/>
              <a:t>SQLAlchemy</a:t>
            </a:r>
            <a:r>
              <a:rPr lang="en-US" b="1" dirty="0"/>
              <a:t> </a:t>
            </a:r>
            <a:r>
              <a:rPr lang="en-US" dirty="0"/>
              <a:t>enable seamless insertion of the resulting tables into a </a:t>
            </a:r>
            <a:r>
              <a:rPr lang="en-US" b="1" dirty="0"/>
              <a:t>MySQL database, </a:t>
            </a:r>
            <a:r>
              <a:rPr lang="en-US" dirty="0"/>
              <a:t>creating a single, centralized source for ongoing analysis and reporting.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C674F9EC-F806-143E-BBBF-F5E6F1A02C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926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22"/>
    </mc:Choice>
    <mc:Fallback>
      <p:transition spd="slow" advTm="136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6622F-0D65-A9FF-ACBD-51FFC032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B4CB33-9D66-0D29-E18E-4FA265CF9A7B}"/>
              </a:ext>
            </a:extLst>
          </p:cNvPr>
          <p:cNvSpPr txBox="1"/>
          <p:nvPr/>
        </p:nvSpPr>
        <p:spPr>
          <a:xfrm>
            <a:off x="429635" y="3646339"/>
            <a:ext cx="113327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effectLst/>
                <a:latin typeface="Trebuchet MS" panose="020B0603020202020204" pitchFamily="34" charset="0"/>
              </a:rPr>
              <a:t>Which countries require our attention?</a:t>
            </a:r>
            <a:endParaRPr lang="en-US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5020D447-1048-3C34-4DE6-B67DA15EA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2374" y="779092"/>
            <a:ext cx="2867247" cy="2867247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A1BA1011-110B-E7D9-0766-37AE878D0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587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4"/>
    </mc:Choice>
    <mc:Fallback>
      <p:transition spd="slow" advTm="10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CAE8-42B4-5164-1EC2-64AB627D1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543BA161-7BEA-57F7-D9C3-B30B705B2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58" y="898451"/>
            <a:ext cx="6326372" cy="5061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352DB1-B22E-A335-A8BE-6C063B009818}"/>
              </a:ext>
            </a:extLst>
          </p:cNvPr>
          <p:cNvSpPr txBox="1"/>
          <p:nvPr/>
        </p:nvSpPr>
        <p:spPr>
          <a:xfrm>
            <a:off x="182971" y="898451"/>
            <a:ext cx="4933778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</a:rPr>
              <a:t>Insights</a:t>
            </a:r>
            <a:endParaRPr lang="en-US" sz="2800" dirty="0">
              <a:latin typeface="Trebuchet MS" panose="020B06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rebuchet MS" panose="020B0603020202020204" pitchFamily="34" charset="0"/>
              </a:rPr>
              <a:t>India</a:t>
            </a:r>
            <a:r>
              <a:rPr lang="en-US" sz="2000" dirty="0">
                <a:latin typeface="Trebuchet MS" panose="020B0603020202020204" pitchFamily="34" charset="0"/>
              </a:rPr>
              <a:t> and </a:t>
            </a:r>
            <a:r>
              <a:rPr lang="en-US" sz="2000" b="1" dirty="0">
                <a:latin typeface="Trebuchet MS" panose="020B0603020202020204" pitchFamily="34" charset="0"/>
              </a:rPr>
              <a:t>China</a:t>
            </a:r>
            <a:r>
              <a:rPr lang="en-US" sz="2000" dirty="0">
                <a:latin typeface="Trebuchet MS" panose="020B0603020202020204" pitchFamily="34" charset="0"/>
              </a:rPr>
              <a:t> account for the </a:t>
            </a:r>
            <a:r>
              <a:rPr lang="en-US" sz="2000" b="1" dirty="0">
                <a:latin typeface="Trebuchet MS" panose="020B0603020202020204" pitchFamily="34" charset="0"/>
              </a:rPr>
              <a:t>vast majority</a:t>
            </a:r>
            <a:r>
              <a:rPr lang="en-US" sz="2000" dirty="0">
                <a:latin typeface="Trebuchet MS" panose="020B0603020202020204" pitchFamily="34" charset="0"/>
              </a:rPr>
              <a:t> of global TB cases.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rebuchet MS" panose="020B0603020202020204" pitchFamily="34" charset="0"/>
              </a:rPr>
              <a:t>India leads with </a:t>
            </a:r>
            <a:r>
              <a:rPr lang="en-US" sz="2000" b="1" dirty="0">
                <a:latin typeface="Trebuchet MS" panose="020B0603020202020204" pitchFamily="34" charset="0"/>
              </a:rPr>
              <a:t>22,160,512</a:t>
            </a:r>
            <a:r>
              <a:rPr lang="en-US" sz="2000" dirty="0">
                <a:latin typeface="Trebuchet MS" panose="020B0603020202020204" pitchFamily="34" charset="0"/>
              </a:rPr>
              <a:t> total TB cases, followed by China with </a:t>
            </a:r>
            <a:r>
              <a:rPr lang="en-US" sz="2000" b="1" dirty="0">
                <a:latin typeface="Trebuchet MS" panose="020B0603020202020204" pitchFamily="34" charset="0"/>
              </a:rPr>
              <a:t>11,855,929</a:t>
            </a:r>
            <a:r>
              <a:rPr lang="en-US" sz="2000" dirty="0">
                <a:latin typeface="Trebuchet MS" panose="020B060302020202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rebuchet MS" panose="020B0603020202020204" pitchFamily="34" charset="0"/>
              </a:rPr>
              <a:t>Other high impact countries include </a:t>
            </a:r>
            <a:r>
              <a:rPr lang="en-US" sz="2000" b="1" dirty="0">
                <a:latin typeface="Trebuchet MS" panose="020B0603020202020204" pitchFamily="34" charset="0"/>
              </a:rPr>
              <a:t>Indonesia</a:t>
            </a:r>
            <a:r>
              <a:rPr lang="en-US" sz="2000" dirty="0">
                <a:latin typeface="Trebuchet MS" panose="020B0603020202020204" pitchFamily="34" charset="0"/>
              </a:rPr>
              <a:t>, </a:t>
            </a:r>
            <a:r>
              <a:rPr lang="en-US" sz="2000" b="1" dirty="0">
                <a:latin typeface="Trebuchet MS" panose="020B0603020202020204" pitchFamily="34" charset="0"/>
              </a:rPr>
              <a:t>Pakistan</a:t>
            </a:r>
            <a:r>
              <a:rPr lang="en-US" sz="2000" dirty="0">
                <a:latin typeface="Trebuchet MS" panose="020B0603020202020204" pitchFamily="34" charset="0"/>
              </a:rPr>
              <a:t>, and </a:t>
            </a:r>
            <a:r>
              <a:rPr lang="en-US" sz="2000" b="1" dirty="0">
                <a:latin typeface="Trebuchet MS" panose="020B0603020202020204" pitchFamily="34" charset="0"/>
              </a:rPr>
              <a:t>South Africa</a:t>
            </a:r>
            <a:r>
              <a:rPr lang="en-US" sz="2000" dirty="0">
                <a:latin typeface="Trebuchet MS" panose="020B060302020202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rebuchet MS" panose="020B0603020202020204" pitchFamily="34" charset="0"/>
              </a:rPr>
              <a:t>The countries with the highest case counts are </a:t>
            </a:r>
            <a:r>
              <a:rPr lang="en-US" sz="2000" b="1" dirty="0">
                <a:latin typeface="Trebuchet MS" panose="020B0603020202020204" pitchFamily="34" charset="0"/>
              </a:rPr>
              <a:t>far above</a:t>
            </a:r>
            <a:r>
              <a:rPr lang="en-US" sz="2000" dirty="0">
                <a:latin typeface="Trebuchet MS" panose="020B0603020202020204" pitchFamily="34" charset="0"/>
              </a:rPr>
              <a:t> the global average, with India being the </a:t>
            </a:r>
            <a:r>
              <a:rPr lang="en-US" sz="2000" b="1" dirty="0">
                <a:latin typeface="Trebuchet MS" panose="020B0603020202020204" pitchFamily="34" charset="0"/>
              </a:rPr>
              <a:t>biggest contributor</a:t>
            </a:r>
            <a:r>
              <a:rPr lang="en-US" sz="2000" dirty="0">
                <a:latin typeface="Trebuchet MS" panose="020B0603020202020204" pitchFamily="34" charset="0"/>
              </a:rPr>
              <a:t>.</a:t>
            </a: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509EF6DD-3E64-1FD4-7687-CDAE8DF242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79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78"/>
    </mc:Choice>
    <mc:Fallback>
      <p:transition spd="slow" advTm="50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8BE3E-B36D-65C4-900E-340DC5C47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8B8D2B-78E6-1B5B-BCFB-158E62EB9345}"/>
              </a:ext>
            </a:extLst>
          </p:cNvPr>
          <p:cNvSpPr txBox="1"/>
          <p:nvPr/>
        </p:nvSpPr>
        <p:spPr>
          <a:xfrm>
            <a:off x="429635" y="3646339"/>
            <a:ext cx="113327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effectLst/>
                <a:latin typeface="Trebuchet MS" panose="020B0603020202020204" pitchFamily="34" charset="0"/>
              </a:rPr>
              <a:t>Which age group requires our attention?</a:t>
            </a:r>
            <a:endParaRPr lang="en-US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4" name="Graphic 3" descr="Alarm clock with solid fill">
            <a:extLst>
              <a:ext uri="{FF2B5EF4-FFF2-40B4-BE49-F238E27FC236}">
                <a16:creationId xmlns:a16="http://schemas.microsoft.com/office/drawing/2014/main" id="{A2677A9D-BB70-1C33-BCB4-0B2C89970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1416" y="859367"/>
            <a:ext cx="3069167" cy="3069167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76D57336-0CF5-37BE-C301-4FF3802D6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672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2"/>
    </mc:Choice>
    <mc:Fallback>
      <p:transition spd="slow" advTm="9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724-2752-14C4-CEF0-07F1B357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A57FA670-F3A5-D922-D8BC-4BCBBE125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2" y="217514"/>
            <a:ext cx="5660110" cy="4558766"/>
          </a:xfrm>
          <a:prstGeom prst="rect">
            <a:avLst/>
          </a:prstGeom>
        </p:spPr>
      </p:pic>
      <p:pic>
        <p:nvPicPr>
          <p:cNvPr id="7" name="Picture 6" descr="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6360F452-D292-FB72-A999-BC29DACB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09" y="217514"/>
            <a:ext cx="5660109" cy="4558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C65C15-6EB6-A609-42E5-35B09E3B5F6E}"/>
              </a:ext>
            </a:extLst>
          </p:cNvPr>
          <p:cNvSpPr txBox="1"/>
          <p:nvPr/>
        </p:nvSpPr>
        <p:spPr>
          <a:xfrm>
            <a:off x="826014" y="4776280"/>
            <a:ext cx="1100318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</a:rPr>
              <a:t>Insights</a:t>
            </a:r>
            <a:endParaRPr lang="en-US" sz="2800" dirty="0">
              <a:latin typeface="Trebuchet MS" panose="020B06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rebuchet MS" panose="020B0603020202020204" pitchFamily="34" charset="0"/>
              </a:rPr>
              <a:t>Between </a:t>
            </a:r>
            <a:r>
              <a:rPr lang="en-US" b="1" dirty="0">
                <a:latin typeface="Trebuchet MS" panose="020B0603020202020204" pitchFamily="34" charset="0"/>
              </a:rPr>
              <a:t>1994</a:t>
            </a:r>
            <a:r>
              <a:rPr lang="en-US" dirty="0">
                <a:latin typeface="Trebuchet MS" panose="020B0603020202020204" pitchFamily="34" charset="0"/>
              </a:rPr>
              <a:t> and </a:t>
            </a:r>
            <a:r>
              <a:rPr lang="en-US" b="1" dirty="0">
                <a:latin typeface="Trebuchet MS" panose="020B0603020202020204" pitchFamily="34" charset="0"/>
              </a:rPr>
              <a:t>2013</a:t>
            </a:r>
            <a:r>
              <a:rPr lang="en-US" dirty="0">
                <a:latin typeface="Trebuchet MS" panose="020B0603020202020204" pitchFamily="34" charset="0"/>
              </a:rPr>
              <a:t>, both age groups show a </a:t>
            </a:r>
            <a:r>
              <a:rPr lang="en-US" b="1" dirty="0">
                <a:latin typeface="Trebuchet MS" panose="020B0603020202020204" pitchFamily="34" charset="0"/>
              </a:rPr>
              <a:t>steady rise</a:t>
            </a:r>
            <a:r>
              <a:rPr lang="en-US" dirty="0">
                <a:latin typeface="Trebuchet MS" panose="020B0603020202020204" pitchFamily="34" charset="0"/>
              </a:rPr>
              <a:t> in TB cases, but the </a:t>
            </a:r>
            <a:r>
              <a:rPr lang="en-US" b="1" dirty="0">
                <a:latin typeface="Trebuchet MS" panose="020B0603020202020204" pitchFamily="34" charset="0"/>
              </a:rPr>
              <a:t>25–34</a:t>
            </a:r>
            <a:r>
              <a:rPr lang="en-US" dirty="0">
                <a:latin typeface="Trebuchet MS" panose="020B0603020202020204" pitchFamily="34" charset="0"/>
              </a:rPr>
              <a:t> cohort consistently reports </a:t>
            </a:r>
            <a:r>
              <a:rPr lang="en-US" b="1" dirty="0">
                <a:latin typeface="Trebuchet MS" panose="020B0603020202020204" pitchFamily="34" charset="0"/>
              </a:rPr>
              <a:t>higher</a:t>
            </a:r>
            <a:r>
              <a:rPr lang="en-US" dirty="0">
                <a:latin typeface="Trebuchet MS" panose="020B0603020202020204" pitchFamily="34" charset="0"/>
              </a:rPr>
              <a:t> numbers than the </a:t>
            </a:r>
            <a:r>
              <a:rPr lang="en-US" b="1" dirty="0">
                <a:latin typeface="Trebuchet MS" panose="020B0603020202020204" pitchFamily="34" charset="0"/>
              </a:rPr>
              <a:t>15–24</a:t>
            </a:r>
            <a:r>
              <a:rPr lang="en-US" dirty="0">
                <a:latin typeface="Trebuchet MS" panose="020B0603020202020204" pitchFamily="34" charset="0"/>
              </a:rPr>
              <a:t> group. By 2013, </a:t>
            </a:r>
            <a:r>
              <a:rPr lang="en-US" b="1" dirty="0">
                <a:latin typeface="Trebuchet MS" panose="020B0603020202020204" pitchFamily="34" charset="0"/>
              </a:rPr>
              <a:t>25–34 year olds</a:t>
            </a:r>
            <a:r>
              <a:rPr lang="en-US" dirty="0">
                <a:latin typeface="Trebuchet MS" panose="020B0603020202020204" pitchFamily="34" charset="0"/>
              </a:rPr>
              <a:t> reach nearly </a:t>
            </a:r>
            <a:r>
              <a:rPr lang="en-US" b="1" dirty="0">
                <a:latin typeface="Trebuchet MS" panose="020B0603020202020204" pitchFamily="34" charset="0"/>
              </a:rPr>
              <a:t>double</a:t>
            </a:r>
            <a:r>
              <a:rPr lang="en-US" dirty="0">
                <a:latin typeface="Trebuchet MS" panose="020B0603020202020204" pitchFamily="34" charset="0"/>
              </a:rPr>
              <a:t> the number of cases compared to </a:t>
            </a:r>
            <a:r>
              <a:rPr lang="en-US" b="1" dirty="0">
                <a:latin typeface="Trebuchet MS" panose="020B0603020202020204" pitchFamily="34" charset="0"/>
              </a:rPr>
              <a:t>15–24 year olds</a:t>
            </a:r>
            <a:r>
              <a:rPr lang="en-US" dirty="0">
                <a:latin typeface="Trebuchet MS" panose="020B0603020202020204" pitchFamily="34" charset="0"/>
              </a:rPr>
              <a:t>, suggesting that TB risk increases further into adulthood. These findings emphasize the need for targeted interventions and preventive strategies tailored to young and middle-aged adults.</a:t>
            </a: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51904A51-DD2D-CBAE-CE4D-81CCFFE43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067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11"/>
    </mc:Choice>
    <mc:Fallback>
      <p:transition spd="slow" advTm="39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822AE-4709-B3DD-6D8E-4C37D623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CFD57374-E176-81C4-5CF4-1499EFDF8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2" y="217514"/>
            <a:ext cx="5660110" cy="4558766"/>
          </a:xfrm>
          <a:prstGeom prst="rect">
            <a:avLst/>
          </a:prstGeom>
        </p:spPr>
      </p:pic>
      <p:pic>
        <p:nvPicPr>
          <p:cNvPr id="7" name="Picture 6" descr="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4FA89F2C-A216-BB82-94BB-A64E8C71D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09" y="217514"/>
            <a:ext cx="5660109" cy="4558766"/>
          </a:xfrm>
          <a:prstGeom prst="rect">
            <a:avLst/>
          </a:prstGeom>
        </p:spPr>
      </p:pic>
      <p:pic>
        <p:nvPicPr>
          <p:cNvPr id="2" name="Picture 1" descr="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709751B2-3A3F-D308-BD64-280BF3A07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" y="217514"/>
            <a:ext cx="5660109" cy="4558766"/>
          </a:xfrm>
          <a:prstGeom prst="rect">
            <a:avLst/>
          </a:prstGeom>
        </p:spPr>
      </p:pic>
      <p:pic>
        <p:nvPicPr>
          <p:cNvPr id="5" name="Picture 4" descr="A graph of growth in years&#10;&#10;AI-generated content may be incorrect.">
            <a:extLst>
              <a:ext uri="{FF2B5EF4-FFF2-40B4-BE49-F238E27FC236}">
                <a16:creationId xmlns:a16="http://schemas.microsoft.com/office/drawing/2014/main" id="{17A813AB-3622-4D72-22D1-F609239A7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09" y="217514"/>
            <a:ext cx="5660108" cy="4558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7C5DA2-D4DD-75D7-41A3-1B707588FEE8}"/>
              </a:ext>
            </a:extLst>
          </p:cNvPr>
          <p:cNvSpPr txBox="1"/>
          <p:nvPr/>
        </p:nvSpPr>
        <p:spPr>
          <a:xfrm>
            <a:off x="826014" y="4776280"/>
            <a:ext cx="1100318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</a:rPr>
              <a:t>Insights</a:t>
            </a:r>
            <a:endParaRPr lang="en-US" sz="2800" dirty="0">
              <a:latin typeface="Trebuchet MS" panose="020B06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rebuchet MS" panose="020B0603020202020204" pitchFamily="34" charset="0"/>
              </a:rPr>
              <a:t>Both groups show a clear upward trend in TB cases over the years, but </a:t>
            </a:r>
            <a:r>
              <a:rPr lang="en-US" b="1" dirty="0">
                <a:latin typeface="Trebuchet MS" panose="020B0603020202020204" pitchFamily="34" charset="0"/>
              </a:rPr>
              <a:t>25–34 year olds</a:t>
            </a:r>
            <a:r>
              <a:rPr lang="en-US" dirty="0">
                <a:latin typeface="Trebuchet MS" panose="020B0603020202020204" pitchFamily="34" charset="0"/>
              </a:rPr>
              <a:t> reach a higher overall peak (</a:t>
            </a:r>
            <a:r>
              <a:rPr lang="en-US" b="1" dirty="0">
                <a:latin typeface="Trebuchet MS" panose="020B0603020202020204" pitchFamily="34" charset="0"/>
              </a:rPr>
              <a:t>~775k cases by 2012–2013</a:t>
            </a:r>
            <a:r>
              <a:rPr lang="en-US" dirty="0">
                <a:latin typeface="Trebuchet MS" panose="020B0603020202020204" pitchFamily="34" charset="0"/>
              </a:rPr>
              <a:t>). In contrast, </a:t>
            </a:r>
            <a:r>
              <a:rPr lang="en-US" b="1" dirty="0">
                <a:latin typeface="Trebuchet MS" panose="020B0603020202020204" pitchFamily="34" charset="0"/>
              </a:rPr>
              <a:t>34–44 year olds</a:t>
            </a:r>
            <a:r>
              <a:rPr lang="en-US" dirty="0">
                <a:latin typeface="Trebuchet MS" panose="020B0603020202020204" pitchFamily="34" charset="0"/>
              </a:rPr>
              <a:t> experience a </a:t>
            </a:r>
            <a:r>
              <a:rPr lang="en-US" b="1" dirty="0">
                <a:latin typeface="Trebuchet MS" panose="020B0603020202020204" pitchFamily="34" charset="0"/>
              </a:rPr>
              <a:t>sharp spike</a:t>
            </a:r>
            <a:r>
              <a:rPr lang="en-US" dirty="0">
                <a:latin typeface="Trebuchet MS" panose="020B0603020202020204" pitchFamily="34" charset="0"/>
              </a:rPr>
              <a:t> around </a:t>
            </a:r>
            <a:r>
              <a:rPr lang="en-US" b="1" dirty="0">
                <a:latin typeface="Trebuchet MS" panose="020B0603020202020204" pitchFamily="34" charset="0"/>
              </a:rPr>
              <a:t>2007 (~634k)</a:t>
            </a:r>
            <a:r>
              <a:rPr lang="en-US" dirty="0">
                <a:latin typeface="Trebuchet MS" panose="020B0603020202020204" pitchFamily="34" charset="0"/>
              </a:rPr>
              <a:t> before cases drop below </a:t>
            </a:r>
            <a:r>
              <a:rPr lang="en-US" b="1" dirty="0">
                <a:latin typeface="Trebuchet MS" panose="020B0603020202020204" pitchFamily="34" charset="0"/>
              </a:rPr>
              <a:t>350k</a:t>
            </a:r>
            <a:r>
              <a:rPr lang="en-US" dirty="0">
                <a:latin typeface="Trebuchet MS" panose="020B0603020202020204" pitchFamily="34" charset="0"/>
              </a:rPr>
              <a:t> by 2013. While both age groups remain high-risk, the </a:t>
            </a:r>
            <a:r>
              <a:rPr lang="en-US" b="1" dirty="0">
                <a:latin typeface="Trebuchet MS" panose="020B0603020202020204" pitchFamily="34" charset="0"/>
              </a:rPr>
              <a:t>25–34</a:t>
            </a:r>
            <a:r>
              <a:rPr lang="en-US" dirty="0">
                <a:latin typeface="Trebuchet MS" panose="020B0603020202020204" pitchFamily="34" charset="0"/>
              </a:rPr>
              <a:t> cohort maintains consistently </a:t>
            </a:r>
            <a:r>
              <a:rPr lang="en-US" b="1" dirty="0">
                <a:latin typeface="Trebuchet MS" panose="020B0603020202020204" pitchFamily="34" charset="0"/>
              </a:rPr>
              <a:t>higher total cases</a:t>
            </a:r>
            <a:r>
              <a:rPr lang="en-US" dirty="0">
                <a:latin typeface="Trebuchet MS" panose="020B0603020202020204" pitchFamily="34" charset="0"/>
              </a:rPr>
              <a:t> throughout this time frame, indicating a particularly critical need for targeted interventions in that age range.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B7C32E61-6BB7-C8C7-4E30-7D9869DB8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757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61"/>
    </mc:Choice>
    <mc:Fallback>
      <p:transition spd="slow" advTm="57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F53BD-9346-3A90-F5FB-8E22DF312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11C31-8847-5485-A496-2190B5468680}"/>
              </a:ext>
            </a:extLst>
          </p:cNvPr>
          <p:cNvSpPr txBox="1"/>
          <p:nvPr/>
        </p:nvSpPr>
        <p:spPr>
          <a:xfrm>
            <a:off x="429637" y="3928534"/>
            <a:ext cx="113327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effectLst/>
                <a:latin typeface="Trebuchet MS" panose="020B0603020202020204" pitchFamily="34" charset="0"/>
              </a:rPr>
              <a:t>Are there differences between genders?</a:t>
            </a:r>
            <a:endParaRPr lang="en-US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5" name="Graphic 4" descr="Female with solid fill">
            <a:extLst>
              <a:ext uri="{FF2B5EF4-FFF2-40B4-BE49-F238E27FC236}">
                <a16:creationId xmlns:a16="http://schemas.microsoft.com/office/drawing/2014/main" id="{B6E706A5-BB31-ED2E-CF68-FF1FD5E61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3065" y="1775601"/>
            <a:ext cx="2152933" cy="2152933"/>
          </a:xfrm>
          <a:prstGeom prst="rect">
            <a:avLst/>
          </a:prstGeom>
        </p:spPr>
      </p:pic>
      <p:pic>
        <p:nvPicPr>
          <p:cNvPr id="7" name="Graphic 6" descr="Male with solid fill">
            <a:extLst>
              <a:ext uri="{FF2B5EF4-FFF2-40B4-BE49-F238E27FC236}">
                <a16:creationId xmlns:a16="http://schemas.microsoft.com/office/drawing/2014/main" id="{3D5974BF-7681-B635-2ED0-88EE7F1F8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5998" y="1377668"/>
            <a:ext cx="2152933" cy="2152933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D665956F-2415-651C-576F-9A7BC259C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453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6"/>
    </mc:Choice>
    <mc:Fallback>
      <p:transition spd="slow" advTm="4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56C2-968F-0A01-0FFC-F0C4C535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9A2E5B6E-FE48-8029-64CA-026FEB54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2" y="217514"/>
            <a:ext cx="5660110" cy="4558766"/>
          </a:xfrm>
          <a:prstGeom prst="rect">
            <a:avLst/>
          </a:prstGeom>
        </p:spPr>
      </p:pic>
      <p:pic>
        <p:nvPicPr>
          <p:cNvPr id="7" name="Picture 6" descr="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26002F66-8836-2839-59B5-F81F731E2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09" y="217514"/>
            <a:ext cx="5660109" cy="4558766"/>
          </a:xfrm>
          <a:prstGeom prst="rect">
            <a:avLst/>
          </a:prstGeom>
        </p:spPr>
      </p:pic>
      <p:pic>
        <p:nvPicPr>
          <p:cNvPr id="2" name="Picture 1" descr="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809BD254-9BC6-B263-8507-9D399FBCB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" y="217514"/>
            <a:ext cx="5660109" cy="4558766"/>
          </a:xfrm>
          <a:prstGeom prst="rect">
            <a:avLst/>
          </a:prstGeom>
        </p:spPr>
      </p:pic>
      <p:pic>
        <p:nvPicPr>
          <p:cNvPr id="5" name="Picture 4" descr="A graph of growth in years&#10;&#10;AI-generated content may be incorrect.">
            <a:extLst>
              <a:ext uri="{FF2B5EF4-FFF2-40B4-BE49-F238E27FC236}">
                <a16:creationId xmlns:a16="http://schemas.microsoft.com/office/drawing/2014/main" id="{BA79633B-137D-6842-00A4-D897B4B42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09" y="217514"/>
            <a:ext cx="5660108" cy="4558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B29F1-6F30-A5DA-035F-91D1A28BFCD4}"/>
              </a:ext>
            </a:extLst>
          </p:cNvPr>
          <p:cNvSpPr txBox="1"/>
          <p:nvPr/>
        </p:nvSpPr>
        <p:spPr>
          <a:xfrm>
            <a:off x="826014" y="4776280"/>
            <a:ext cx="1100318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</a:rPr>
              <a:t>Insights</a:t>
            </a:r>
            <a:endParaRPr lang="en-US" sz="2800" dirty="0">
              <a:latin typeface="Trebuchet MS" panose="020B06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Both males and females display a steady rise in TB cases over time. However, the male population consistently has higher total cases, exceeding 3 million by 2013, compared to roughly 1.8 million among females in the same year. This gap underscores the importance of gender-specific strategies and interventions, while still recognizing that TB remains a major concern for both groups.</a:t>
            </a:r>
          </a:p>
        </p:txBody>
      </p:sp>
      <p:pic>
        <p:nvPicPr>
          <p:cNvPr id="8" name="Picture 7" descr="A graph of a number of cases&#10;&#10;AI-generated content may be incorrect.">
            <a:extLst>
              <a:ext uri="{FF2B5EF4-FFF2-40B4-BE49-F238E27FC236}">
                <a16:creationId xmlns:a16="http://schemas.microsoft.com/office/drawing/2014/main" id="{83521998-9757-5A68-3F47-B0DFA2031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1" y="217514"/>
            <a:ext cx="5660110" cy="4558766"/>
          </a:xfrm>
          <a:prstGeom prst="rect">
            <a:avLst/>
          </a:prstGeom>
        </p:spPr>
      </p:pic>
      <p:pic>
        <p:nvPicPr>
          <p:cNvPr id="10" name="Picture 9" descr="A graph of a growing graph&#10;&#10;AI-generated content may be incorrect.">
            <a:extLst>
              <a:ext uri="{FF2B5EF4-FFF2-40B4-BE49-F238E27FC236}">
                <a16:creationId xmlns:a16="http://schemas.microsoft.com/office/drawing/2014/main" id="{6BAA2EDA-C6AD-BBC5-E453-14384E53B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08" y="217514"/>
            <a:ext cx="5660110" cy="4558766"/>
          </a:xfrm>
          <a:prstGeom prst="rect">
            <a:avLst/>
          </a:prstGeom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7437E80F-C181-FC78-6F0F-4FF197DA19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371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18"/>
    </mc:Choice>
    <mc:Fallback>
      <p:transition spd="slow" advTm="3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93AD-9A8E-7420-9A6B-F5A86F06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08B589-4398-5CB4-13B3-FD51F073BFC6}"/>
              </a:ext>
            </a:extLst>
          </p:cNvPr>
          <p:cNvSpPr txBox="1"/>
          <p:nvPr/>
        </p:nvSpPr>
        <p:spPr>
          <a:xfrm>
            <a:off x="429637" y="3928534"/>
            <a:ext cx="113327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dirty="0">
                <a:effectLst/>
                <a:latin typeface="Trebuchet MS" panose="020B0603020202020204" pitchFamily="34" charset="0"/>
              </a:rPr>
              <a:t>Where do we go from here?</a:t>
            </a:r>
            <a:endParaRPr lang="en-US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9" name="Graphic 8" descr="Help with solid fill">
            <a:extLst>
              <a:ext uri="{FF2B5EF4-FFF2-40B4-BE49-F238E27FC236}">
                <a16:creationId xmlns:a16="http://schemas.microsoft.com/office/drawing/2014/main" id="{46916F86-9B76-4FE5-07C3-C579CECC5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898" y="1219832"/>
            <a:ext cx="3124200" cy="3124200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CFF3D264-1902-9D0D-75DB-F82704C56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238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2"/>
    </mc:Choice>
    <mc:Fallback>
      <p:transition spd="slow" advTm="10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508</Words>
  <Application>Microsoft Office PowerPoint</Application>
  <PresentationFormat>Widescreen</PresentationFormat>
  <Paragraphs>22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Trebuchet MS</vt:lpstr>
      <vt:lpstr>Wingdings</vt:lpstr>
      <vt:lpstr>Office Theme</vt:lpstr>
      <vt:lpstr>Case Study 7:  Tuberculosis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Wilkin Jones</dc:creator>
  <cp:lastModifiedBy>Wilkin Jones</cp:lastModifiedBy>
  <cp:revision>1</cp:revision>
  <dcterms:created xsi:type="dcterms:W3CDTF">2025-04-06T01:23:38Z</dcterms:created>
  <dcterms:modified xsi:type="dcterms:W3CDTF">2025-04-06T03:52:58Z</dcterms:modified>
</cp:coreProperties>
</file>